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0" r:id="rId6"/>
    <p:sldId id="261" r:id="rId7"/>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lv-LV"/>
              <a:t>Rediģēt šablona virsraksta stilu</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a:t>Rediģēt šablona apakšvirsraksta stilu</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21073AC-6AF6-4970-BF2B-B789EBB92F85}" type="datetimeFigureOut">
              <a:rPr lang="lv-LV" smtClean="0"/>
              <a:t>26.05.2020</a:t>
            </a:fld>
            <a:endParaRPr lang="lv-LV"/>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lv-LV"/>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89D00B1-F2A6-4BB1-889F-32EE3884F57D}" type="slidenum">
              <a:rPr lang="lv-LV" smtClean="0"/>
              <a:t>‹#›</a:t>
            </a:fld>
            <a:endParaRPr lang="lv-LV"/>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sp>
        <p:nvSpPr>
          <p:cNvPr id="3" name="Vertical Text Placeholder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4" name="Date Placeholder 3"/>
          <p:cNvSpPr>
            <a:spLocks noGrp="1"/>
          </p:cNvSpPr>
          <p:nvPr>
            <p:ph type="dt" sz="half" idx="10"/>
          </p:nvPr>
        </p:nvSpPr>
        <p:spPr/>
        <p:txBody>
          <a:bodyPr/>
          <a:lstStyle/>
          <a:p>
            <a:fld id="{221073AC-6AF6-4970-BF2B-B789EBB92F85}" type="datetimeFigureOut">
              <a:rPr lang="lv-LV" smtClean="0"/>
              <a:t>26.05.2020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89D00B1-F2A6-4BB1-889F-32EE3884F57D}"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lv-LV"/>
              <a:t>Rediģēt šablona virsraksta stilu</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4" name="Date Placeholder 3"/>
          <p:cNvSpPr>
            <a:spLocks noGrp="1"/>
          </p:cNvSpPr>
          <p:nvPr>
            <p:ph type="dt" sz="half" idx="10"/>
          </p:nvPr>
        </p:nvSpPr>
        <p:spPr/>
        <p:txBody>
          <a:bodyPr/>
          <a:lstStyle/>
          <a:p>
            <a:fld id="{221073AC-6AF6-4970-BF2B-B789EBB92F85}" type="datetimeFigureOut">
              <a:rPr lang="lv-LV" smtClean="0"/>
              <a:t>26.05.2020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89D00B1-F2A6-4BB1-889F-32EE3884F57D}"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sp>
        <p:nvSpPr>
          <p:cNvPr id="3" name="Content Placeholder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221073AC-6AF6-4970-BF2B-B789EBB92F85}" type="datetimeFigureOut">
              <a:rPr lang="lv-LV" smtClean="0"/>
              <a:t>26.05.2020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89D00B1-F2A6-4BB1-889F-32EE3884F57D}"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lv-LV"/>
              <a:t>Rediģēt šablona virsraksta stilu</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221073AC-6AF6-4970-BF2B-B789EBB92F85}" type="datetimeFigureOut">
              <a:rPr lang="lv-LV" smtClean="0"/>
              <a:t>26.05.2020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89D00B1-F2A6-4BB1-889F-32EE3884F57D}" type="slidenum">
              <a:rPr lang="lv-LV" smtClean="0"/>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sp>
        <p:nvSpPr>
          <p:cNvPr id="5" name="Date Placeholder 4"/>
          <p:cNvSpPr>
            <a:spLocks noGrp="1"/>
          </p:cNvSpPr>
          <p:nvPr>
            <p:ph type="dt" sz="half" idx="10"/>
          </p:nvPr>
        </p:nvSpPr>
        <p:spPr/>
        <p:txBody>
          <a:bodyPr/>
          <a:lstStyle/>
          <a:p>
            <a:fld id="{221073AC-6AF6-4970-BF2B-B789EBB92F85}" type="datetimeFigureOut">
              <a:rPr lang="lv-LV" smtClean="0"/>
              <a:t>26.05.2020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89D00B1-F2A6-4BB1-889F-32EE3884F57D}" type="slidenum">
              <a:rPr lang="lv-LV" smtClean="0"/>
              <a:t>‹#›</a:t>
            </a:fld>
            <a:endParaRPr lang="lv-LV"/>
          </a:p>
        </p:txBody>
      </p:sp>
      <p:sp>
        <p:nvSpPr>
          <p:cNvPr id="9" name="Content Placeholder 8"/>
          <p:cNvSpPr>
            <a:spLocks noGrp="1"/>
          </p:cNvSpPr>
          <p:nvPr>
            <p:ph sz="quarter" idx="13"/>
          </p:nvPr>
        </p:nvSpPr>
        <p:spPr>
          <a:xfrm>
            <a:off x="1042416" y="2313432"/>
            <a:ext cx="3419856" cy="349300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a:t>Rediģēt šablona virsraksta stilu</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p>
            <a:fld id="{221073AC-6AF6-4970-BF2B-B789EBB92F85}" type="datetimeFigureOut">
              <a:rPr lang="lv-LV" smtClean="0"/>
              <a:t>26.05.2020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889D00B1-F2A6-4BB1-889F-32EE3884F57D}" type="slidenum">
              <a:rPr lang="lv-LV" smtClean="0"/>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sp>
        <p:nvSpPr>
          <p:cNvPr id="3" name="Date Placeholder 2"/>
          <p:cNvSpPr>
            <a:spLocks noGrp="1"/>
          </p:cNvSpPr>
          <p:nvPr>
            <p:ph type="dt" sz="half" idx="10"/>
          </p:nvPr>
        </p:nvSpPr>
        <p:spPr/>
        <p:txBody>
          <a:bodyPr/>
          <a:lstStyle/>
          <a:p>
            <a:fld id="{221073AC-6AF6-4970-BF2B-B789EBB92F85}" type="datetimeFigureOut">
              <a:rPr lang="lv-LV" smtClean="0"/>
              <a:t>26.05.2020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889D00B1-F2A6-4BB1-889F-32EE3884F57D}"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073AC-6AF6-4970-BF2B-B789EBB92F85}" type="datetimeFigureOut">
              <a:rPr lang="lv-LV" smtClean="0"/>
              <a:t>26.05.2020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889D00B1-F2A6-4BB1-889F-32EE3884F57D}"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21073AC-6AF6-4970-BF2B-B789EBB92F85}" type="datetimeFigureOut">
              <a:rPr lang="lv-LV" smtClean="0"/>
              <a:t>26.05.2020</a:t>
            </a:fld>
            <a:endParaRPr lang="lv-LV"/>
          </a:p>
        </p:txBody>
      </p:sp>
      <p:sp>
        <p:nvSpPr>
          <p:cNvPr id="7" name="Slide Number Placeholder 6"/>
          <p:cNvSpPr>
            <a:spLocks noGrp="1"/>
          </p:cNvSpPr>
          <p:nvPr>
            <p:ph type="sldNum" sz="quarter" idx="12"/>
          </p:nvPr>
        </p:nvSpPr>
        <p:spPr/>
        <p:txBody>
          <a:bodyPr/>
          <a:lstStyle/>
          <a:p>
            <a:fld id="{889D00B1-F2A6-4BB1-889F-32EE3884F57D}" type="slidenum">
              <a:rPr lang="lv-LV" smtClean="0"/>
              <a:t>‹#›</a:t>
            </a:fld>
            <a:endParaRPr lang="lv-LV"/>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lv-LV"/>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lv-LV"/>
              <a:t>Rediģēt šablona virsraksta stilu</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Rediģēt šablona teksta stilus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lv-LV"/>
              <a:t>Rediģēt šablona virsraksta stilu</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attēla ikonas</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Rediģēt šablona teksta stilus</a:t>
            </a:r>
          </a:p>
        </p:txBody>
      </p:sp>
      <p:sp>
        <p:nvSpPr>
          <p:cNvPr id="5" name="Date Placeholder 4"/>
          <p:cNvSpPr>
            <a:spLocks noGrp="1"/>
          </p:cNvSpPr>
          <p:nvPr>
            <p:ph type="dt" sz="half" idx="10"/>
          </p:nvPr>
        </p:nvSpPr>
        <p:spPr/>
        <p:txBody>
          <a:bodyPr/>
          <a:lstStyle/>
          <a:p>
            <a:fld id="{221073AC-6AF6-4970-BF2B-B789EBB92F85}" type="datetimeFigureOut">
              <a:rPr lang="lv-LV" smtClean="0"/>
              <a:t>26.05.2020</a:t>
            </a:fld>
            <a:endParaRPr lang="lv-LV"/>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lv-LV"/>
          </a:p>
        </p:txBody>
      </p:sp>
      <p:sp>
        <p:nvSpPr>
          <p:cNvPr id="7" name="Slide Number Placeholder 6"/>
          <p:cNvSpPr>
            <a:spLocks noGrp="1"/>
          </p:cNvSpPr>
          <p:nvPr>
            <p:ph type="sldNum" sz="quarter" idx="12"/>
          </p:nvPr>
        </p:nvSpPr>
        <p:spPr/>
        <p:txBody>
          <a:bodyPr/>
          <a:lstStyle/>
          <a:p>
            <a:fld id="{889D00B1-F2A6-4BB1-889F-32EE3884F57D}" type="slidenum">
              <a:rPr lang="lv-LV" smtClean="0"/>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lv-LV"/>
              <a:t>Rediģēt šablona virsraksta stilu</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21073AC-6AF6-4970-BF2B-B789EBB92F85}" type="datetimeFigureOut">
              <a:rPr lang="lv-LV" smtClean="0"/>
              <a:t>26.05.2020</a:t>
            </a:fld>
            <a:endParaRPr lang="lv-LV"/>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lv-LV"/>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89D00B1-F2A6-4BB1-889F-32EE3884F57D}"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us02web.zoom.us/j/83034951415?pwd=NWdqY2xad2U3cXBIdUZ6U3hpMGcwZz0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zalajosta.lv/lv/zali-domajosi-cilveki-dalas-idejas-ka-no-otrreizejiem-materialiem-izgatavot-praktiskas-lieta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normAutofit/>
          </a:bodyPr>
          <a:lstStyle/>
          <a:p>
            <a:endParaRPr lang="lv-LV" dirty="0"/>
          </a:p>
        </p:txBody>
      </p:sp>
      <p:sp>
        <p:nvSpPr>
          <p:cNvPr id="3" name="Apakšvirsraksts 2"/>
          <p:cNvSpPr>
            <a:spLocks noGrp="1"/>
          </p:cNvSpPr>
          <p:nvPr>
            <p:ph type="subTitle" idx="1"/>
          </p:nvPr>
        </p:nvSpPr>
        <p:spPr/>
        <p:txBody>
          <a:bodyPr/>
          <a:lstStyle/>
          <a:p>
            <a:br>
              <a:rPr lang="lv-LV" dirty="0"/>
            </a:br>
            <a:endParaRPr lang="lv-LV" dirty="0"/>
          </a:p>
        </p:txBody>
      </p:sp>
      <p:pic>
        <p:nvPicPr>
          <p:cNvPr id="4" name="Attēls 3" descr="C:\Users\IZM\AppData\Local\Microsoft\Windows\INetCache\IE\OS7C575W\Eco[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2934920"/>
            <a:ext cx="2880320" cy="1574199"/>
          </a:xfrm>
          <a:prstGeom prst="rect">
            <a:avLst/>
          </a:prstGeom>
          <a:noFill/>
          <a:ln>
            <a:noFill/>
          </a:ln>
        </p:spPr>
      </p:pic>
      <p:pic>
        <p:nvPicPr>
          <p:cNvPr id="5" name="Attēls 4" descr="C:\Users\IZM\AppData\Local\Microsoft\Windows\INetCache\IE\FYNLEG9H\recycle-29227_1280[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21984" y="289315"/>
            <a:ext cx="2202344" cy="1771533"/>
          </a:xfrm>
          <a:prstGeom prst="rect">
            <a:avLst/>
          </a:prstGeom>
          <a:noFill/>
          <a:ln>
            <a:noFill/>
          </a:ln>
        </p:spPr>
      </p:pic>
      <p:sp>
        <p:nvSpPr>
          <p:cNvPr id="6" name="Taisnstūris 5"/>
          <p:cNvSpPr/>
          <p:nvPr/>
        </p:nvSpPr>
        <p:spPr>
          <a:xfrm>
            <a:off x="467544" y="1107292"/>
            <a:ext cx="4032447" cy="2862322"/>
          </a:xfrm>
          <a:prstGeom prst="rect">
            <a:avLst/>
          </a:prstGeom>
        </p:spPr>
        <p:txBody>
          <a:bodyPr wrap="square">
            <a:spAutoFit/>
          </a:bodyPr>
          <a:lstStyle/>
          <a:p>
            <a:pPr lvl="0">
              <a:spcBef>
                <a:spcPct val="0"/>
              </a:spcBef>
            </a:pPr>
            <a:r>
              <a:rPr lang="lv-LV" sz="3600" b="1" dirty="0">
                <a:solidFill>
                  <a:schemeClr val="accent1">
                    <a:lumMod val="75000"/>
                  </a:schemeClr>
                </a:solidFill>
                <a:ea typeface="+mj-ea"/>
                <a:cs typeface="+mj-cs"/>
              </a:rPr>
              <a:t>Ēdoles pamatskolas Projekta nedēļas darba plāns</a:t>
            </a:r>
          </a:p>
          <a:p>
            <a:pPr lvl="0">
              <a:spcBef>
                <a:spcPct val="0"/>
              </a:spcBef>
            </a:pPr>
            <a:r>
              <a:rPr lang="lv-LV" sz="3600" b="1" dirty="0">
                <a:solidFill>
                  <a:schemeClr val="accent1">
                    <a:lumMod val="75000"/>
                  </a:schemeClr>
                </a:solidFill>
              </a:rPr>
              <a:t>25.05.-28.05. </a:t>
            </a:r>
            <a:endParaRPr lang="lv-LV" sz="3600" dirty="0">
              <a:solidFill>
                <a:schemeClr val="accent1">
                  <a:lumMod val="75000"/>
                </a:schemeClr>
              </a:solidFill>
              <a:ea typeface="+mj-ea"/>
              <a:cs typeface="+mj-cs"/>
            </a:endParaRPr>
          </a:p>
        </p:txBody>
      </p:sp>
    </p:spTree>
    <p:extLst>
      <p:ext uri="{BB962C8B-B14F-4D97-AF65-F5344CB8AC3E}">
        <p14:creationId xmlns:p14="http://schemas.microsoft.com/office/powerpoint/2010/main" val="391235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043490" y="1027664"/>
            <a:ext cx="7024744" cy="673144"/>
          </a:xfrm>
        </p:spPr>
        <p:txBody>
          <a:bodyPr>
            <a:normAutofit fontScale="90000"/>
          </a:bodyPr>
          <a:lstStyle/>
          <a:p>
            <a:r>
              <a:rPr lang="lv-LV" b="1" dirty="0">
                <a:solidFill>
                  <a:schemeClr val="accent1">
                    <a:lumMod val="75000"/>
                  </a:schemeClr>
                </a:solidFill>
                <a:latin typeface="Times New Roman" panose="02020603050405020304" pitchFamily="18" charset="0"/>
                <a:cs typeface="Times New Roman" panose="02020603050405020304" pitchFamily="18" charset="0"/>
              </a:rPr>
              <a:t>Pirmdiena</a:t>
            </a:r>
          </a:p>
        </p:txBody>
      </p:sp>
      <p:graphicFrame>
        <p:nvGraphicFramePr>
          <p:cNvPr id="4" name="Satura vietturis 3"/>
          <p:cNvGraphicFramePr>
            <a:graphicFrameLocks noGrp="1"/>
          </p:cNvGraphicFramePr>
          <p:nvPr>
            <p:ph idx="1"/>
            <p:extLst>
              <p:ext uri="{D42A27DB-BD31-4B8C-83A1-F6EECF244321}">
                <p14:modId xmlns:p14="http://schemas.microsoft.com/office/powerpoint/2010/main" val="2296869944"/>
              </p:ext>
            </p:extLst>
          </p:nvPr>
        </p:nvGraphicFramePr>
        <p:xfrm>
          <a:off x="467544" y="1628800"/>
          <a:ext cx="8208912" cy="5029440"/>
        </p:xfrm>
        <a:graphic>
          <a:graphicData uri="http://schemas.openxmlformats.org/drawingml/2006/table">
            <a:tbl>
              <a:tblPr firstRow="1" firstCol="1" bandRow="1">
                <a:tableStyleId>{5C22544A-7EE6-4342-B048-85BDC9FD1C3A}</a:tableStyleId>
              </a:tblPr>
              <a:tblGrid>
                <a:gridCol w="756087">
                  <a:extLst>
                    <a:ext uri="{9D8B030D-6E8A-4147-A177-3AD203B41FA5}">
                      <a16:colId xmlns:a16="http://schemas.microsoft.com/office/drawing/2014/main" val="20000"/>
                    </a:ext>
                  </a:extLst>
                </a:gridCol>
                <a:gridCol w="1220441">
                  <a:extLst>
                    <a:ext uri="{9D8B030D-6E8A-4147-A177-3AD203B41FA5}">
                      <a16:colId xmlns:a16="http://schemas.microsoft.com/office/drawing/2014/main" val="20001"/>
                    </a:ext>
                  </a:extLst>
                </a:gridCol>
                <a:gridCol w="3116192">
                  <a:extLst>
                    <a:ext uri="{9D8B030D-6E8A-4147-A177-3AD203B41FA5}">
                      <a16:colId xmlns:a16="http://schemas.microsoft.com/office/drawing/2014/main" val="20002"/>
                    </a:ext>
                  </a:extLst>
                </a:gridCol>
                <a:gridCol w="3116192">
                  <a:extLst>
                    <a:ext uri="{9D8B030D-6E8A-4147-A177-3AD203B41FA5}">
                      <a16:colId xmlns:a16="http://schemas.microsoft.com/office/drawing/2014/main" val="20003"/>
                    </a:ext>
                  </a:extLst>
                </a:gridCol>
              </a:tblGrid>
              <a:tr h="322518">
                <a:tc>
                  <a:txBody>
                    <a:bodyPr/>
                    <a:lstStyle/>
                    <a:p>
                      <a:pPr algn="ctr">
                        <a:lnSpc>
                          <a:spcPct val="115000"/>
                        </a:lnSpc>
                        <a:spcAft>
                          <a:spcPts val="0"/>
                        </a:spcAft>
                      </a:pPr>
                      <a:r>
                        <a:rPr lang="lv-LV" sz="1800" dirty="0">
                          <a:effectLst/>
                          <a:latin typeface="Times New Roman" panose="02020603050405020304" pitchFamily="18" charset="0"/>
                          <a:cs typeface="Times New Roman" panose="02020603050405020304" pitchFamily="18" charset="0"/>
                        </a:rPr>
                        <a:t>Laiks</a:t>
                      </a:r>
                      <a:endParaRPr lang="lv-LV" sz="1800" dirty="0">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gn="ctr">
                        <a:lnSpc>
                          <a:spcPct val="115000"/>
                        </a:lnSpc>
                        <a:spcAft>
                          <a:spcPts val="0"/>
                        </a:spcAft>
                      </a:pPr>
                      <a:r>
                        <a:rPr lang="lv-LV" sz="1800">
                          <a:effectLst/>
                          <a:latin typeface="Times New Roman" panose="02020603050405020304" pitchFamily="18" charset="0"/>
                          <a:cs typeface="Times New Roman" panose="02020603050405020304" pitchFamily="18" charset="0"/>
                        </a:rPr>
                        <a:t>Klases</a:t>
                      </a:r>
                      <a:endParaRPr lang="lv-LV" sz="1800">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gn="ctr">
                        <a:lnSpc>
                          <a:spcPct val="115000"/>
                        </a:lnSpc>
                        <a:spcAft>
                          <a:spcPts val="0"/>
                        </a:spcAft>
                      </a:pPr>
                      <a:r>
                        <a:rPr lang="lv-LV" sz="1800">
                          <a:effectLst/>
                          <a:latin typeface="Times New Roman" panose="02020603050405020304" pitchFamily="18" charset="0"/>
                          <a:cs typeface="Times New Roman" panose="02020603050405020304" pitchFamily="18" charset="0"/>
                        </a:rPr>
                        <a:t>Aktivitāte</a:t>
                      </a:r>
                      <a:endParaRPr lang="lv-LV" sz="1800">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gn="ctr">
                        <a:lnSpc>
                          <a:spcPct val="115000"/>
                        </a:lnSpc>
                        <a:spcAft>
                          <a:spcPts val="0"/>
                        </a:spcAft>
                      </a:pPr>
                      <a:r>
                        <a:rPr lang="lv-LV" sz="1800">
                          <a:effectLst/>
                          <a:latin typeface="Times New Roman" panose="02020603050405020304" pitchFamily="18" charset="0"/>
                          <a:cs typeface="Times New Roman" panose="02020603050405020304" pitchFamily="18" charset="0"/>
                        </a:rPr>
                        <a:t>Piezīmes</a:t>
                      </a:r>
                      <a:endParaRPr lang="lv-LV" sz="1800">
                        <a:effectLst/>
                        <a:latin typeface="Times New Roman" panose="02020603050405020304" pitchFamily="18" charset="0"/>
                        <a:ea typeface="Calibri"/>
                        <a:cs typeface="Times New Roman" panose="02020603050405020304" pitchFamily="18" charset="0"/>
                      </a:endParaRPr>
                    </a:p>
                  </a:txBody>
                  <a:tcPr marL="61933" marR="61933" marT="0" marB="0"/>
                </a:tc>
                <a:extLst>
                  <a:ext uri="{0D108BD9-81ED-4DB2-BD59-A6C34878D82A}">
                    <a16:rowId xmlns:a16="http://schemas.microsoft.com/office/drawing/2014/main" val="10000"/>
                  </a:ext>
                </a:extLst>
              </a:tr>
              <a:tr h="2426155">
                <a:tc>
                  <a:txBody>
                    <a:bodyPr/>
                    <a:lstStyle/>
                    <a:p>
                      <a:pPr>
                        <a:lnSpc>
                          <a:spcPct val="115000"/>
                        </a:lnSpc>
                        <a:spcAft>
                          <a:spcPts val="0"/>
                        </a:spcAft>
                      </a:pPr>
                      <a:r>
                        <a:rPr lang="lv-LV" sz="1800" dirty="0">
                          <a:effectLst/>
                          <a:latin typeface="Times New Roman" panose="02020603050405020304" pitchFamily="18" charset="0"/>
                          <a:cs typeface="Times New Roman" panose="02020603050405020304" pitchFamily="18" charset="0"/>
                        </a:rPr>
                        <a:t>10:00</a:t>
                      </a:r>
                      <a:endParaRPr lang="lv-LV" sz="1800" dirty="0">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visas</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Skolēnu un skolotāju saslēgšanās </a:t>
                      </a:r>
                      <a:r>
                        <a:rPr lang="lv-LV" sz="1800" dirty="0" err="1">
                          <a:solidFill>
                            <a:schemeClr val="accent1">
                              <a:lumMod val="75000"/>
                            </a:schemeClr>
                          </a:solidFill>
                          <a:effectLst/>
                          <a:latin typeface="Times New Roman" panose="02020603050405020304" pitchFamily="18" charset="0"/>
                          <a:cs typeface="Times New Roman" panose="02020603050405020304" pitchFamily="18" charset="0"/>
                        </a:rPr>
                        <a:t>Zoom</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projektu nedēļas atklāšana- uzruna, nedēļas darba plāna izklāsts, </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nSpc>
                          <a:spcPct val="115000"/>
                        </a:lnSpc>
                        <a:spcAft>
                          <a:spcPts val="0"/>
                        </a:spcAft>
                      </a:pPr>
                      <a:r>
                        <a:rPr lang="lv-LV" sz="1800" u="sng" dirty="0">
                          <a:solidFill>
                            <a:schemeClr val="accent1">
                              <a:lumMod val="75000"/>
                            </a:schemeClr>
                          </a:solidFill>
                          <a:effectLst/>
                          <a:latin typeface="Times New Roman" panose="02020603050405020304" pitchFamily="18" charset="0"/>
                          <a:cs typeface="Times New Roman" panose="02020603050405020304" pitchFamily="18" charset="0"/>
                          <a:hlinkClick r:id="rId2"/>
                        </a:rPr>
                        <a:t>Projektu nedēļas atklāšana</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Plkst. 10 aktivizēt doto saiti, lai piedalītos projektu nedēļā. Ja </a:t>
                      </a:r>
                      <a:r>
                        <a:rPr lang="lv-LV" sz="1800" dirty="0" err="1">
                          <a:solidFill>
                            <a:schemeClr val="accent1">
                              <a:lumMod val="75000"/>
                            </a:schemeClr>
                          </a:solidFill>
                          <a:effectLst/>
                          <a:latin typeface="Times New Roman" panose="02020603050405020304" pitchFamily="18" charset="0"/>
                          <a:cs typeface="Times New Roman" panose="02020603050405020304" pitchFamily="18" charset="0"/>
                        </a:rPr>
                        <a:t>Zoom</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programma ir instalēta uz IT, var izmantot </a:t>
                      </a:r>
                      <a:r>
                        <a:rPr lang="lv-LV" sz="1800" dirty="0" err="1">
                          <a:solidFill>
                            <a:schemeClr val="accent1">
                              <a:lumMod val="75000"/>
                            </a:schemeClr>
                          </a:solidFill>
                          <a:effectLst/>
                          <a:latin typeface="Times New Roman" panose="02020603050405020304" pitchFamily="18" charset="0"/>
                          <a:cs typeface="Times New Roman" panose="02020603050405020304" pitchFamily="18" charset="0"/>
                        </a:rPr>
                        <a:t>Meeting</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ID: 830 3495 1415 </a:t>
                      </a:r>
                      <a:r>
                        <a:rPr lang="lv-LV" sz="1800" dirty="0" err="1">
                          <a:solidFill>
                            <a:schemeClr val="accent1">
                              <a:lumMod val="75000"/>
                            </a:schemeClr>
                          </a:solidFill>
                          <a:effectLst/>
                          <a:latin typeface="Times New Roman" panose="02020603050405020304" pitchFamily="18" charset="0"/>
                          <a:cs typeface="Times New Roman" panose="02020603050405020304" pitchFamily="18" charset="0"/>
                        </a:rPr>
                        <a:t>Password</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081969.</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61933" marR="61933" marT="0" marB="0"/>
                </a:tc>
                <a:extLst>
                  <a:ext uri="{0D108BD9-81ED-4DB2-BD59-A6C34878D82A}">
                    <a16:rowId xmlns:a16="http://schemas.microsoft.com/office/drawing/2014/main" val="10001"/>
                  </a:ext>
                </a:extLst>
              </a:tr>
              <a:tr h="2075549">
                <a:tc>
                  <a:txBody>
                    <a:bodyPr/>
                    <a:lstStyle/>
                    <a:p>
                      <a:pPr>
                        <a:lnSpc>
                          <a:spcPct val="115000"/>
                        </a:lnSpc>
                        <a:spcAft>
                          <a:spcPts val="0"/>
                        </a:spcAft>
                      </a:pPr>
                      <a:r>
                        <a:rPr lang="lv-LV" sz="1800" dirty="0">
                          <a:effectLst/>
                          <a:latin typeface="Times New Roman" panose="02020603050405020304" pitchFamily="18" charset="0"/>
                          <a:cs typeface="Times New Roman" panose="02020603050405020304" pitchFamily="18" charset="0"/>
                        </a:rPr>
                        <a:t>10:40</a:t>
                      </a:r>
                      <a:endParaRPr lang="lv-LV" sz="1800" dirty="0">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nSpc>
                          <a:spcPct val="115000"/>
                        </a:lnSpc>
                        <a:spcAft>
                          <a:spcPts val="0"/>
                        </a:spcAft>
                      </a:pPr>
                      <a:r>
                        <a:rPr lang="lv-LV" sz="1800">
                          <a:solidFill>
                            <a:schemeClr val="accent1">
                              <a:lumMod val="75000"/>
                            </a:schemeClr>
                          </a:solidFill>
                          <a:effectLst/>
                          <a:latin typeface="Times New Roman" panose="02020603050405020304" pitchFamily="18" charset="0"/>
                          <a:cs typeface="Times New Roman" panose="02020603050405020304" pitchFamily="18" charset="0"/>
                        </a:rPr>
                        <a:t>visas</a:t>
                      </a:r>
                      <a:endParaRPr lang="lv-LV" sz="180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Viktorīna “Viss par un ap atkritumiem”. Pildīšanas laiks ierobežots.</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61933" marR="61933" marT="0" marB="0"/>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Pirmdien e-klasē saņemsiet adresi, uz kuru aizejot būs jāatbild uz viktorīnas jautājumiem. Pildot, noteikti jānorāda vārds, uzvārds un klase.</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61933" marR="61933" marT="0" marB="0"/>
                </a:tc>
                <a:extLst>
                  <a:ext uri="{0D108BD9-81ED-4DB2-BD59-A6C34878D82A}">
                    <a16:rowId xmlns:a16="http://schemas.microsoft.com/office/drawing/2014/main" val="10002"/>
                  </a:ext>
                </a:extLst>
              </a:tr>
              <a:tr h="205218">
                <a:tc gridSpan="4">
                  <a:txBody>
                    <a:bodyPr/>
                    <a:lstStyle/>
                    <a:p>
                      <a:pPr>
                        <a:lnSpc>
                          <a:spcPct val="115000"/>
                        </a:lnSpc>
                        <a:spcAft>
                          <a:spcPts val="1000"/>
                        </a:spcAft>
                      </a:pPr>
                      <a:r>
                        <a:rPr lang="lv-LV" sz="1000" dirty="0">
                          <a:effectLst/>
                        </a:rPr>
                        <a:t> </a:t>
                      </a:r>
                      <a:endParaRPr lang="lv-LV" sz="1000" dirty="0">
                        <a:effectLst/>
                        <a:latin typeface="Calibri"/>
                        <a:ea typeface="Calibri"/>
                        <a:cs typeface="Times New Roman"/>
                      </a:endParaRPr>
                    </a:p>
                  </a:txBody>
                  <a:tcPr marL="0" marR="0" marT="0" marB="0" anchor="ct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42292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043490" y="548680"/>
            <a:ext cx="7024744" cy="864096"/>
          </a:xfrm>
        </p:spPr>
        <p:txBody>
          <a:bodyPr>
            <a:normAutofit/>
          </a:bodyPr>
          <a:lstStyle/>
          <a:p>
            <a:r>
              <a:rPr lang="lv-LV" b="1" dirty="0">
                <a:latin typeface="Times New Roman" panose="02020603050405020304" pitchFamily="18" charset="0"/>
                <a:cs typeface="Times New Roman" panose="02020603050405020304" pitchFamily="18" charset="0"/>
              </a:rPr>
              <a:t>Otrdiena, trešdiena</a:t>
            </a:r>
          </a:p>
        </p:txBody>
      </p:sp>
      <p:graphicFrame>
        <p:nvGraphicFramePr>
          <p:cNvPr id="6" name="Satura vietturis 5"/>
          <p:cNvGraphicFramePr>
            <a:graphicFrameLocks noGrp="1"/>
          </p:cNvGraphicFramePr>
          <p:nvPr>
            <p:ph idx="1"/>
            <p:extLst>
              <p:ext uri="{D42A27DB-BD31-4B8C-83A1-F6EECF244321}">
                <p14:modId xmlns:p14="http://schemas.microsoft.com/office/powerpoint/2010/main" val="2588709171"/>
              </p:ext>
            </p:extLst>
          </p:nvPr>
        </p:nvGraphicFramePr>
        <p:xfrm>
          <a:off x="467544" y="1484783"/>
          <a:ext cx="8208911" cy="5112569"/>
        </p:xfrm>
        <a:graphic>
          <a:graphicData uri="http://schemas.openxmlformats.org/drawingml/2006/table">
            <a:tbl>
              <a:tblPr firstRow="1" firstCol="1" bandRow="1">
                <a:tableStyleId>{5C22544A-7EE6-4342-B048-85BDC9FD1C3A}</a:tableStyleId>
              </a:tblPr>
              <a:tblGrid>
                <a:gridCol w="604230">
                  <a:extLst>
                    <a:ext uri="{9D8B030D-6E8A-4147-A177-3AD203B41FA5}">
                      <a16:colId xmlns:a16="http://schemas.microsoft.com/office/drawing/2014/main" val="20000"/>
                    </a:ext>
                  </a:extLst>
                </a:gridCol>
                <a:gridCol w="5746060">
                  <a:extLst>
                    <a:ext uri="{9D8B030D-6E8A-4147-A177-3AD203B41FA5}">
                      <a16:colId xmlns:a16="http://schemas.microsoft.com/office/drawing/2014/main" val="20001"/>
                    </a:ext>
                  </a:extLst>
                </a:gridCol>
                <a:gridCol w="1858621">
                  <a:extLst>
                    <a:ext uri="{9D8B030D-6E8A-4147-A177-3AD203B41FA5}">
                      <a16:colId xmlns:a16="http://schemas.microsoft.com/office/drawing/2014/main" val="20002"/>
                    </a:ext>
                  </a:extLst>
                </a:gridCol>
              </a:tblGrid>
              <a:tr h="1306255">
                <a:tc>
                  <a:txBody>
                    <a:bodyPr/>
                    <a:lstStyle/>
                    <a:p>
                      <a:pPr>
                        <a:lnSpc>
                          <a:spcPct val="115000"/>
                        </a:lnSpc>
                        <a:spcAft>
                          <a:spcPts val="0"/>
                        </a:spcAft>
                      </a:pPr>
                      <a:r>
                        <a:rPr lang="lv-LV" sz="1800" dirty="0">
                          <a:effectLst/>
                          <a:latin typeface="Times New Roman" panose="02020603050405020304" pitchFamily="18" charset="0"/>
                          <a:cs typeface="Times New Roman" panose="02020603050405020304" pitchFamily="18" charset="0"/>
                        </a:rPr>
                        <a:t>4.-9.</a:t>
                      </a:r>
                      <a:endParaRPr lang="lv-LV" sz="1800" dirty="0">
                        <a:effectLst/>
                        <a:latin typeface="Times New Roman" panose="02020603050405020304" pitchFamily="18" charset="0"/>
                        <a:ea typeface="Calibri"/>
                        <a:cs typeface="Times New Roman" panose="02020603050405020304" pitchFamily="18" charset="0"/>
                      </a:endParaRPr>
                    </a:p>
                  </a:txBody>
                  <a:tcPr marL="26503" marR="26503" marT="0" marB="0"/>
                </a:tc>
                <a:tc>
                  <a:txBody>
                    <a:bodyPr/>
                    <a:lstStyle/>
                    <a:p>
                      <a:pPr>
                        <a:lnSpc>
                          <a:spcPct val="115000"/>
                        </a:lnSpc>
                        <a:spcAft>
                          <a:spcPts val="0"/>
                        </a:spcAft>
                      </a:pPr>
                      <a:r>
                        <a:rPr lang="lv-LV" sz="1800" dirty="0">
                          <a:effectLst/>
                          <a:latin typeface="Times New Roman" panose="02020603050405020304" pitchFamily="18" charset="0"/>
                          <a:cs typeface="Times New Roman" panose="02020603050405020304" pitchFamily="18" charset="0"/>
                        </a:rPr>
                        <a:t>Klase un audzinātāji strādā pie video- Atkritumiem nē!  un iesūtīto materiālu apkopošanas. </a:t>
                      </a:r>
                    </a:p>
                    <a:p>
                      <a:pPr>
                        <a:lnSpc>
                          <a:spcPct val="115000"/>
                        </a:lnSpc>
                        <a:spcAft>
                          <a:spcPts val="0"/>
                        </a:spcAft>
                      </a:pPr>
                      <a:r>
                        <a:rPr lang="lv-LV" sz="1800" dirty="0">
                          <a:effectLst/>
                          <a:latin typeface="Times New Roman" panose="02020603050405020304" pitchFamily="18" charset="0"/>
                          <a:cs typeface="Times New Roman" panose="02020603050405020304" pitchFamily="18" charset="0"/>
                        </a:rPr>
                        <a:t> </a:t>
                      </a:r>
                    </a:p>
                    <a:p>
                      <a:pPr>
                        <a:lnSpc>
                          <a:spcPct val="115000"/>
                        </a:lnSpc>
                        <a:spcAft>
                          <a:spcPts val="0"/>
                        </a:spcAft>
                      </a:pPr>
                      <a:r>
                        <a:rPr lang="lv-LV" sz="1800" dirty="0">
                          <a:effectLst/>
                          <a:latin typeface="Times New Roman" panose="02020603050405020304" pitchFamily="18" charset="0"/>
                          <a:cs typeface="Times New Roman" panose="02020603050405020304" pitchFamily="18" charset="0"/>
                        </a:rPr>
                        <a:t>Video iesūtīšana termiņš-27.05. plkst.14:00</a:t>
                      </a:r>
                      <a:endParaRPr lang="lv-LV" sz="1800" dirty="0">
                        <a:effectLst/>
                        <a:latin typeface="Times New Roman" panose="02020603050405020304" pitchFamily="18" charset="0"/>
                        <a:ea typeface="Calibri"/>
                        <a:cs typeface="Times New Roman" panose="02020603050405020304" pitchFamily="18" charset="0"/>
                      </a:endParaRPr>
                    </a:p>
                  </a:txBody>
                  <a:tcPr marL="26503" marR="26503" marT="0" marB="0"/>
                </a:tc>
                <a:tc>
                  <a:txBody>
                    <a:bodyPr/>
                    <a:lstStyle/>
                    <a:p>
                      <a:pPr>
                        <a:lnSpc>
                          <a:spcPct val="115000"/>
                        </a:lnSpc>
                        <a:spcAft>
                          <a:spcPts val="0"/>
                        </a:spcAft>
                      </a:pPr>
                      <a:r>
                        <a:rPr lang="lv-LV" sz="1800" dirty="0">
                          <a:effectLst/>
                          <a:latin typeface="Times New Roman" panose="02020603050405020304" pitchFamily="18" charset="0"/>
                          <a:ea typeface="Calibri"/>
                          <a:cs typeface="Times New Roman" panose="02020603050405020304" pitchFamily="18" charset="0"/>
                        </a:rPr>
                        <a:t>Sīkāka</a:t>
                      </a:r>
                      <a:r>
                        <a:rPr lang="lv-LV" sz="1800" baseline="0" dirty="0">
                          <a:effectLst/>
                          <a:latin typeface="Times New Roman" panose="02020603050405020304" pitchFamily="18" charset="0"/>
                          <a:ea typeface="Calibri"/>
                          <a:cs typeface="Times New Roman" panose="02020603050405020304" pitchFamily="18" charset="0"/>
                        </a:rPr>
                        <a:t> informācija e-klasē</a:t>
                      </a:r>
                      <a:endParaRPr lang="lv-LV" sz="1800" dirty="0">
                        <a:effectLst/>
                        <a:latin typeface="Times New Roman" panose="02020603050405020304" pitchFamily="18" charset="0"/>
                        <a:ea typeface="Calibri"/>
                        <a:cs typeface="Times New Roman" panose="02020603050405020304" pitchFamily="18" charset="0"/>
                      </a:endParaRPr>
                    </a:p>
                  </a:txBody>
                  <a:tcPr marL="26503" marR="26503" marT="0" marB="0"/>
                </a:tc>
                <a:extLst>
                  <a:ext uri="{0D108BD9-81ED-4DB2-BD59-A6C34878D82A}">
                    <a16:rowId xmlns:a16="http://schemas.microsoft.com/office/drawing/2014/main" val="10000"/>
                  </a:ext>
                </a:extLst>
              </a:tr>
              <a:tr h="653127">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1.klase</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26503" marR="26503" marT="0" marB="0"/>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Jāuzzīmē attēls/ plakāts par to, kā Tu saproti dabai draudzīgu dzīvesveidu</a:t>
                      </a:r>
                      <a:r>
                        <a:rPr lang="lv-LV" sz="1800" baseline="0" dirty="0">
                          <a:solidFill>
                            <a:schemeClr val="accent1">
                              <a:lumMod val="75000"/>
                            </a:schemeClr>
                          </a:solidFill>
                          <a:effectLst/>
                          <a:latin typeface="Times New Roman" panose="02020603050405020304" pitchFamily="18" charset="0"/>
                          <a:cs typeface="Times New Roman" panose="02020603050405020304" pitchFamily="18" charset="0"/>
                        </a:rPr>
                        <a:t> vai </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atkritumu šķirošanu.</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26503" marR="26503" marT="0" marB="0"/>
                </a:tc>
                <a:tc>
                  <a:txBody>
                    <a:bodyPr/>
                    <a:lstStyle/>
                    <a:p>
                      <a:pPr>
                        <a:lnSpc>
                          <a:spcPct val="115000"/>
                        </a:lnSpc>
                        <a:spcAft>
                          <a:spcPts val="0"/>
                        </a:spcAft>
                      </a:pPr>
                      <a:endParaRPr lang="lv-LV" sz="1800" dirty="0">
                        <a:effectLst/>
                        <a:latin typeface="Times New Roman" panose="02020603050405020304" pitchFamily="18" charset="0"/>
                        <a:cs typeface="Times New Roman" panose="02020603050405020304" pitchFamily="18" charset="0"/>
                      </a:endParaRPr>
                    </a:p>
                  </a:txBody>
                  <a:tcPr marL="26503" marR="26503" marT="0" marB="0"/>
                </a:tc>
                <a:extLst>
                  <a:ext uri="{0D108BD9-81ED-4DB2-BD59-A6C34878D82A}">
                    <a16:rowId xmlns:a16="http://schemas.microsoft.com/office/drawing/2014/main" val="10001"/>
                  </a:ext>
                </a:extLst>
              </a:tr>
              <a:tr h="1306255">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2.klase</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26503" marR="26503" marT="0" marB="0"/>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Apkopo iesūtītos darbus no otrreizēji pārstrādājamiem materiāliem. Bērni paši vai kopā ar vecākiem izlasīt I. Ziedoņa “Zaļā pasaka” , to var arī noklausīties </a:t>
                      </a:r>
                      <a:r>
                        <a:rPr lang="lv-LV" sz="1800" dirty="0" err="1">
                          <a:solidFill>
                            <a:schemeClr val="accent1">
                              <a:lumMod val="75000"/>
                            </a:schemeClr>
                          </a:solidFill>
                          <a:effectLst/>
                          <a:latin typeface="Times New Roman" panose="02020603050405020304" pitchFamily="18" charset="0"/>
                          <a:cs typeface="Times New Roman" panose="02020603050405020304" pitchFamily="18" charset="0"/>
                        </a:rPr>
                        <a:t>youtube</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kanālā, uzzīmēt savu zīmējuma šai pasakai.</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26503" marR="26503" marT="0" marB="0"/>
                </a:tc>
                <a:tc>
                  <a:txBody>
                    <a:bodyPr/>
                    <a:lstStyle/>
                    <a:p>
                      <a:endParaRPr lang="lv-LV" sz="1800" dirty="0">
                        <a:latin typeface="Times New Roman" panose="02020603050405020304" pitchFamily="18" charset="0"/>
                        <a:cs typeface="Times New Roman" panose="02020603050405020304" pitchFamily="18" charset="0"/>
                      </a:endParaRPr>
                    </a:p>
                  </a:txBody>
                  <a:tcPr marL="26503" marR="26503" marT="0" marB="0"/>
                </a:tc>
                <a:extLst>
                  <a:ext uri="{0D108BD9-81ED-4DB2-BD59-A6C34878D82A}">
                    <a16:rowId xmlns:a16="http://schemas.microsoft.com/office/drawing/2014/main" val="10002"/>
                  </a:ext>
                </a:extLst>
              </a:tr>
              <a:tr h="1846932">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3.klase</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26503" marR="26503" marT="0" marB="0"/>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Apkopo iesūtītos darbus no otrreizēji pārstrādājamiem materiāliem. Bērni paši vai kopā ar vecākiem izlasīt I. Ziedoņa “Zaļā pasaka” , to var arī noklausīties </a:t>
                      </a:r>
                      <a:r>
                        <a:rPr lang="lv-LV" sz="1800" dirty="0" err="1">
                          <a:solidFill>
                            <a:schemeClr val="accent1">
                              <a:lumMod val="75000"/>
                            </a:schemeClr>
                          </a:solidFill>
                          <a:effectLst/>
                          <a:latin typeface="Times New Roman" panose="02020603050405020304" pitchFamily="18" charset="0"/>
                          <a:cs typeface="Times New Roman" panose="02020603050405020304" pitchFamily="18" charset="0"/>
                        </a:rPr>
                        <a:t>youtube</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kanālā. Uzrakstīt savu pasaku par atkritumiem vai dabas saudzēšanu un uzzīmēt ilustrāciju pasakai. </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26503" marR="26503" marT="0" marB="0"/>
                </a:tc>
                <a:tc>
                  <a:txBody>
                    <a:bodyPr/>
                    <a:lstStyle/>
                    <a:p>
                      <a:endParaRPr lang="lv-LV" sz="1800" dirty="0">
                        <a:latin typeface="Times New Roman" panose="02020603050405020304" pitchFamily="18" charset="0"/>
                        <a:cs typeface="Times New Roman" panose="02020603050405020304" pitchFamily="18" charset="0"/>
                      </a:endParaRPr>
                    </a:p>
                  </a:txBody>
                  <a:tcPr marL="26503" marR="26503"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90527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043490" y="1027664"/>
            <a:ext cx="7024744" cy="889168"/>
          </a:xfrm>
        </p:spPr>
        <p:txBody>
          <a:bodyPr/>
          <a:lstStyle/>
          <a:p>
            <a:r>
              <a:rPr lang="lv-LV" b="1" dirty="0"/>
              <a:t>Ceturtdiena</a:t>
            </a:r>
          </a:p>
        </p:txBody>
      </p:sp>
      <p:graphicFrame>
        <p:nvGraphicFramePr>
          <p:cNvPr id="5" name="Satura vietturis 4"/>
          <p:cNvGraphicFramePr>
            <a:graphicFrameLocks noGrp="1"/>
          </p:cNvGraphicFramePr>
          <p:nvPr>
            <p:ph idx="1"/>
            <p:extLst>
              <p:ext uri="{D42A27DB-BD31-4B8C-83A1-F6EECF244321}">
                <p14:modId xmlns:p14="http://schemas.microsoft.com/office/powerpoint/2010/main" val="3215859056"/>
              </p:ext>
            </p:extLst>
          </p:nvPr>
        </p:nvGraphicFramePr>
        <p:xfrm>
          <a:off x="899593" y="2150428"/>
          <a:ext cx="7416824" cy="4158892"/>
        </p:xfrm>
        <a:graphic>
          <a:graphicData uri="http://schemas.openxmlformats.org/drawingml/2006/table">
            <a:tbl>
              <a:tblPr firstRow="1" firstCol="1" bandRow="1">
                <a:tableStyleId>{5C22544A-7EE6-4342-B048-85BDC9FD1C3A}</a:tableStyleId>
              </a:tblPr>
              <a:tblGrid>
                <a:gridCol w="918399">
                  <a:extLst>
                    <a:ext uri="{9D8B030D-6E8A-4147-A177-3AD203B41FA5}">
                      <a16:colId xmlns:a16="http://schemas.microsoft.com/office/drawing/2014/main" val="20000"/>
                    </a:ext>
                  </a:extLst>
                </a:gridCol>
                <a:gridCol w="963458">
                  <a:extLst>
                    <a:ext uri="{9D8B030D-6E8A-4147-A177-3AD203B41FA5}">
                      <a16:colId xmlns:a16="http://schemas.microsoft.com/office/drawing/2014/main" val="20001"/>
                    </a:ext>
                  </a:extLst>
                </a:gridCol>
                <a:gridCol w="5390950">
                  <a:extLst>
                    <a:ext uri="{9D8B030D-6E8A-4147-A177-3AD203B41FA5}">
                      <a16:colId xmlns:a16="http://schemas.microsoft.com/office/drawing/2014/main" val="20002"/>
                    </a:ext>
                  </a:extLst>
                </a:gridCol>
                <a:gridCol w="144017">
                  <a:extLst>
                    <a:ext uri="{9D8B030D-6E8A-4147-A177-3AD203B41FA5}">
                      <a16:colId xmlns:a16="http://schemas.microsoft.com/office/drawing/2014/main" val="20003"/>
                    </a:ext>
                  </a:extLst>
                </a:gridCol>
              </a:tblGrid>
              <a:tr h="4158892">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10:00 -10:10</a:t>
                      </a: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a:t>
                      </a: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a:t>
                      </a: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10:10- ……</a:t>
                      </a: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a:t>
                      </a: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Noslēgumā</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46695" marR="46695" marT="0" marB="0">
                    <a:solidFill>
                      <a:schemeClr val="bg2">
                        <a:lumMod val="60000"/>
                        <a:lumOff val="40000"/>
                      </a:schemeClr>
                    </a:solidFill>
                  </a:tcPr>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Visas klases</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46695" marR="46695" marT="0" marB="0">
                    <a:solidFill>
                      <a:schemeClr val="bg2">
                        <a:lumMod val="60000"/>
                        <a:lumOff val="40000"/>
                      </a:schemeClr>
                    </a:solidFill>
                  </a:tcPr>
                </a:tc>
                <a:tc>
                  <a:txBody>
                    <a:bodyPr/>
                    <a:lstStyle/>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Rīta vingrošana- </a:t>
                      </a:r>
                      <a:r>
                        <a:rPr lang="lv-LV" sz="1800" dirty="0" err="1">
                          <a:solidFill>
                            <a:schemeClr val="accent1">
                              <a:lumMod val="75000"/>
                            </a:schemeClr>
                          </a:solidFill>
                          <a:effectLst/>
                          <a:latin typeface="Times New Roman" panose="02020603050405020304" pitchFamily="18" charset="0"/>
                          <a:cs typeface="Times New Roman" panose="02020603050405020304" pitchFamily="18" charset="0"/>
                        </a:rPr>
                        <a:t>Zoom</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platformā- Vingro ar …..</a:t>
                      </a:r>
                    </a:p>
                    <a:p>
                      <a:pPr>
                        <a:lnSpc>
                          <a:spcPct val="115000"/>
                        </a:lnSpc>
                        <a:spcAft>
                          <a:spcPts val="0"/>
                        </a:spcAft>
                      </a:pPr>
                      <a:endParaRPr lang="lv-LV" sz="1800" dirty="0">
                        <a:solidFill>
                          <a:schemeClr val="accent1">
                            <a:lumMod val="75000"/>
                          </a:schemeClr>
                        </a:solidFill>
                        <a:effectLst/>
                        <a:latin typeface="Times New Roman" panose="02020603050405020304" pitchFamily="18" charset="0"/>
                        <a:cs typeface="Times New Roman" panose="02020603050405020304" pitchFamily="18" charset="0"/>
                      </a:endParaRPr>
                    </a:p>
                    <a:p>
                      <a:pPr>
                        <a:lnSpc>
                          <a:spcPct val="115000"/>
                        </a:lnSpc>
                        <a:spcAft>
                          <a:spcPts val="0"/>
                        </a:spcAft>
                      </a:pPr>
                      <a:endParaRPr lang="lv-LV" sz="1800" dirty="0">
                        <a:solidFill>
                          <a:schemeClr val="accent1">
                            <a:lumMod val="75000"/>
                          </a:schemeClr>
                        </a:solidFill>
                        <a:effectLst/>
                        <a:latin typeface="Times New Roman" panose="02020603050405020304" pitchFamily="18" charset="0"/>
                        <a:cs typeface="Times New Roman" panose="02020603050405020304" pitchFamily="18" charset="0"/>
                      </a:endParaRPr>
                    </a:p>
                    <a:p>
                      <a:pPr>
                        <a:lnSpc>
                          <a:spcPct val="115000"/>
                        </a:lnSpc>
                        <a:spcAft>
                          <a:spcPts val="0"/>
                        </a:spcAft>
                      </a:pPr>
                      <a:endParaRPr lang="lv-LV" sz="1800" dirty="0">
                        <a:solidFill>
                          <a:schemeClr val="accent1">
                            <a:lumMod val="75000"/>
                          </a:schemeClr>
                        </a:solidFill>
                        <a:effectLst/>
                        <a:latin typeface="Times New Roman" panose="02020603050405020304" pitchFamily="18" charset="0"/>
                        <a:cs typeface="Times New Roman" panose="02020603050405020304" pitchFamily="18" charset="0"/>
                      </a:endParaRP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Prezentācija- no katras klases pārstāvis iepazīstina ar savas klases veikumu un kopīga video skatīšanās.</a:t>
                      </a: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a:t>
                      </a: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Akcija -Mums ir tikai viena planēta Zeme- tiešsaistē.</a:t>
                      </a:r>
                    </a:p>
                    <a:p>
                      <a:pPr>
                        <a:lnSpc>
                          <a:spcPct val="115000"/>
                        </a:lnSpc>
                        <a:spcAft>
                          <a:spcPts val="0"/>
                        </a:spcAft>
                      </a:pP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a:t>
                      </a:r>
                    </a:p>
                    <a:p>
                      <a:pPr>
                        <a:lnSpc>
                          <a:spcPct val="115000"/>
                        </a:lnSpc>
                        <a:spcAft>
                          <a:spcPts val="0"/>
                        </a:spcAft>
                      </a:pPr>
                      <a:r>
                        <a:rPr lang="lv-LV" sz="1800" dirty="0" err="1">
                          <a:solidFill>
                            <a:schemeClr val="accent1">
                              <a:lumMod val="75000"/>
                            </a:schemeClr>
                          </a:solidFill>
                          <a:effectLst/>
                          <a:latin typeface="Times New Roman" panose="02020603050405020304" pitchFamily="18" charset="0"/>
                          <a:cs typeface="Times New Roman" panose="02020603050405020304" pitchFamily="18" charset="0"/>
                        </a:rPr>
                        <a:t>Eko</a:t>
                      </a:r>
                      <a:r>
                        <a:rPr lang="lv-LV" sz="1800" dirty="0">
                          <a:solidFill>
                            <a:schemeClr val="accent1">
                              <a:lumMod val="75000"/>
                            </a:schemeClr>
                          </a:solidFill>
                          <a:effectLst/>
                          <a:latin typeface="Times New Roman" panose="02020603050405020304" pitchFamily="18" charset="0"/>
                          <a:cs typeface="Times New Roman" panose="02020603050405020304" pitchFamily="18" charset="0"/>
                        </a:rPr>
                        <a:t> himnas dziedāšana. </a:t>
                      </a:r>
                      <a:endParaRPr lang="lv-LV" sz="1800" dirty="0">
                        <a:solidFill>
                          <a:schemeClr val="accent1">
                            <a:lumMod val="75000"/>
                          </a:schemeClr>
                        </a:solidFill>
                        <a:effectLst/>
                        <a:latin typeface="Times New Roman" panose="02020603050405020304" pitchFamily="18" charset="0"/>
                        <a:ea typeface="Calibri"/>
                        <a:cs typeface="Times New Roman" panose="02020603050405020304" pitchFamily="18" charset="0"/>
                      </a:endParaRPr>
                    </a:p>
                  </a:txBody>
                  <a:tcPr marL="46695" marR="46695" marT="0" marB="0">
                    <a:solidFill>
                      <a:schemeClr val="bg2">
                        <a:lumMod val="60000"/>
                        <a:lumOff val="40000"/>
                      </a:schemeClr>
                    </a:solidFill>
                  </a:tcPr>
                </a:tc>
                <a:tc>
                  <a:txBody>
                    <a:bodyPr/>
                    <a:lstStyle/>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 </a:t>
                      </a:r>
                      <a:endParaRPr lang="lv-LV" sz="700" dirty="0">
                        <a:effectLst/>
                      </a:endParaRPr>
                    </a:p>
                    <a:p>
                      <a:pPr>
                        <a:lnSpc>
                          <a:spcPct val="115000"/>
                        </a:lnSpc>
                        <a:spcAft>
                          <a:spcPts val="0"/>
                        </a:spcAft>
                      </a:pPr>
                      <a:r>
                        <a:rPr lang="lv-LV" sz="1000" dirty="0">
                          <a:effectLst/>
                        </a:rPr>
                        <a:t>.</a:t>
                      </a:r>
                      <a:endParaRPr lang="lv-LV" sz="700" dirty="0">
                        <a:effectLst/>
                      </a:endParaRPr>
                    </a:p>
                    <a:p>
                      <a:pPr>
                        <a:lnSpc>
                          <a:spcPct val="115000"/>
                        </a:lnSpc>
                        <a:spcAft>
                          <a:spcPts val="0"/>
                        </a:spcAft>
                      </a:pPr>
                      <a:r>
                        <a:rPr lang="lv-LV" sz="1000" dirty="0">
                          <a:effectLst/>
                        </a:rPr>
                        <a:t> </a:t>
                      </a:r>
                      <a:endParaRPr lang="lv-LV" sz="700" dirty="0">
                        <a:effectLst/>
                        <a:latin typeface="Calibri"/>
                        <a:ea typeface="Calibri"/>
                        <a:cs typeface="Times New Roman"/>
                      </a:endParaRPr>
                    </a:p>
                  </a:txBody>
                  <a:tcPr marL="46695" marR="46695" marT="0" marB="0">
                    <a:solidFill>
                      <a:schemeClr val="bg2">
                        <a:lumMod val="60000"/>
                        <a:lumOff val="4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811823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Autofit/>
          </a:bodyPr>
          <a:lstStyle/>
          <a:p>
            <a:r>
              <a:rPr lang="lv-LV" sz="2400" b="1" dirty="0">
                <a:latin typeface="+mn-lt"/>
                <a:cs typeface="Times New Roman" panose="02020603050405020304" pitchFamily="18" charset="0"/>
              </a:rPr>
              <a:t>Akcijas un pasākumi, kuros ikviens var brīvprātīgi piedalīties:</a:t>
            </a:r>
            <a:br>
              <a:rPr lang="lv-LV" sz="2400" dirty="0">
                <a:latin typeface="+mn-lt"/>
              </a:rPr>
            </a:br>
            <a:endParaRPr lang="lv-LV" sz="2400" dirty="0">
              <a:latin typeface="+mn-lt"/>
            </a:endParaRPr>
          </a:p>
        </p:txBody>
      </p:sp>
      <p:sp>
        <p:nvSpPr>
          <p:cNvPr id="4" name="Satura vietturis 3"/>
          <p:cNvSpPr>
            <a:spLocks noGrp="1"/>
          </p:cNvSpPr>
          <p:nvPr>
            <p:ph idx="1"/>
          </p:nvPr>
        </p:nvSpPr>
        <p:spPr>
          <a:xfrm>
            <a:off x="1043492" y="1844824"/>
            <a:ext cx="6777317" cy="3987805"/>
          </a:xfrm>
        </p:spPr>
        <p:txBody>
          <a:bodyPr>
            <a:normAutofit fontScale="32500" lnSpcReduction="20000"/>
          </a:bodyPr>
          <a:lstStyle/>
          <a:p>
            <a:pPr>
              <a:lnSpc>
                <a:spcPct val="115000"/>
              </a:lnSpc>
              <a:spcAft>
                <a:spcPts val="1000"/>
              </a:spcAft>
            </a:pPr>
            <a:r>
              <a:rPr lang="lv-LV" sz="6400" dirty="0">
                <a:latin typeface="Times New Roman" panose="02020603050405020304" pitchFamily="18" charset="0"/>
                <a:ea typeface="Calibri"/>
                <a:cs typeface="Times New Roman" panose="02020603050405020304" pitchFamily="18" charset="0"/>
              </a:rPr>
              <a:t>. </a:t>
            </a:r>
            <a:r>
              <a:rPr lang="lv-LV" sz="6400" b="1" dirty="0">
                <a:solidFill>
                  <a:srgbClr val="4F6228"/>
                </a:solidFill>
                <a:latin typeface="Times New Roman" panose="02020603050405020304" pitchFamily="18" charset="0"/>
                <a:ea typeface="Calibri"/>
                <a:cs typeface="Times New Roman" panose="02020603050405020304" pitchFamily="18" charset="0"/>
              </a:rPr>
              <a:t>Idejas ejot dabā: (no </a:t>
            </a:r>
            <a:r>
              <a:rPr lang="lv-LV" sz="6400" b="1" dirty="0" err="1">
                <a:solidFill>
                  <a:srgbClr val="4F6228"/>
                </a:solidFill>
                <a:latin typeface="Times New Roman" panose="02020603050405020304" pitchFamily="18" charset="0"/>
                <a:ea typeface="Calibri"/>
                <a:cs typeface="Times New Roman" panose="02020603050405020304" pitchFamily="18" charset="0"/>
              </a:rPr>
              <a:t>Eko</a:t>
            </a:r>
            <a:r>
              <a:rPr lang="lv-LV" sz="6400" b="1" dirty="0">
                <a:solidFill>
                  <a:srgbClr val="4F6228"/>
                </a:solidFill>
                <a:latin typeface="Times New Roman" panose="02020603050405020304" pitchFamily="18" charset="0"/>
                <a:ea typeface="Calibri"/>
                <a:cs typeface="Times New Roman" panose="02020603050405020304" pitchFamily="18" charset="0"/>
              </a:rPr>
              <a:t> skolu koordinatoriem)</a:t>
            </a:r>
            <a:endParaRPr lang="lv-LV" sz="6400" dirty="0">
              <a:latin typeface="Times New Roman" panose="02020603050405020304" pitchFamily="18" charset="0"/>
              <a:ea typeface="Calibri"/>
              <a:cs typeface="Times New Roman" panose="02020603050405020304" pitchFamily="18" charset="0"/>
            </a:endParaRPr>
          </a:p>
          <a:p>
            <a:pPr lvl="0" indent="-342900">
              <a:spcBef>
                <a:spcPts val="525"/>
              </a:spcBef>
              <a:spcAft>
                <a:spcPts val="525"/>
              </a:spcAft>
              <a:buSzPts val="1000"/>
              <a:buBlip>
                <a:blip r:embed="rId2"/>
              </a:buBlip>
            </a:pPr>
            <a:r>
              <a:rPr lang="lv-LV" sz="5600" dirty="0">
                <a:solidFill>
                  <a:srgbClr val="000000"/>
                </a:solidFill>
                <a:latin typeface="Times New Roman" panose="02020603050405020304" pitchFamily="18" charset="0"/>
                <a:ea typeface="Times New Roman"/>
                <a:cs typeface="Times New Roman" panose="02020603050405020304" pitchFamily="18" charset="0"/>
              </a:rPr>
              <a:t>Apsēdies vai apgulies ārā un vēro mākoņus debesīs. Iztēlojieties un stāstiet viens otram, ko Jūs redziet.</a:t>
            </a:r>
            <a:endParaRPr lang="lv-LV" sz="5600" dirty="0">
              <a:latin typeface="Times New Roman" panose="02020603050405020304" pitchFamily="18" charset="0"/>
              <a:ea typeface="Times New Roman"/>
              <a:cs typeface="Times New Roman" panose="02020603050405020304" pitchFamily="18" charset="0"/>
            </a:endParaRPr>
          </a:p>
          <a:p>
            <a:pPr lvl="0" indent="-342900">
              <a:spcBef>
                <a:spcPts val="525"/>
              </a:spcBef>
              <a:spcAft>
                <a:spcPts val="525"/>
              </a:spcAft>
              <a:buSzPts val="1000"/>
              <a:buBlip>
                <a:blip r:embed="rId2"/>
              </a:buBlip>
            </a:pPr>
            <a:r>
              <a:rPr lang="lv-LV" sz="5600" dirty="0">
                <a:solidFill>
                  <a:srgbClr val="000000"/>
                </a:solidFill>
                <a:latin typeface="Times New Roman" panose="02020603050405020304" pitchFamily="18" charset="0"/>
                <a:ea typeface="Times New Roman"/>
                <a:cs typeface="Times New Roman" panose="02020603050405020304" pitchFamily="18" charset="0"/>
              </a:rPr>
              <a:t>Ieklausieties skaņās, kas ir dabā, mēģiniet saprast, kas tās rada un kādas skaņas dabā radi Tu.</a:t>
            </a:r>
            <a:endParaRPr lang="lv-LV" sz="5600" dirty="0">
              <a:latin typeface="Times New Roman" panose="02020603050405020304" pitchFamily="18" charset="0"/>
              <a:ea typeface="Times New Roman"/>
              <a:cs typeface="Times New Roman" panose="02020603050405020304" pitchFamily="18" charset="0"/>
            </a:endParaRPr>
          </a:p>
          <a:p>
            <a:pPr lvl="0" indent="-342900">
              <a:spcBef>
                <a:spcPts val="525"/>
              </a:spcBef>
              <a:spcAft>
                <a:spcPts val="525"/>
              </a:spcAft>
              <a:buSzPts val="1000"/>
              <a:buBlip>
                <a:blip r:embed="rId2"/>
              </a:buBlip>
            </a:pPr>
            <a:r>
              <a:rPr lang="lv-LV" sz="5600" dirty="0">
                <a:solidFill>
                  <a:srgbClr val="000000"/>
                </a:solidFill>
                <a:latin typeface="Times New Roman" panose="02020603050405020304" pitchFamily="18" charset="0"/>
                <a:ea typeface="Times New Roman"/>
                <a:cs typeface="Times New Roman" panose="02020603050405020304" pitchFamily="18" charset="0"/>
              </a:rPr>
              <a:t>Paņemiet galda spēles, kas Jums stāv plauktā un dodieties tās spēlēt dabā, nevis paliec iekštelpās.</a:t>
            </a:r>
            <a:endParaRPr lang="lv-LV" sz="5600" dirty="0">
              <a:latin typeface="Times New Roman" panose="02020603050405020304" pitchFamily="18" charset="0"/>
              <a:ea typeface="Times New Roman"/>
              <a:cs typeface="Times New Roman" panose="02020603050405020304" pitchFamily="18" charset="0"/>
            </a:endParaRPr>
          </a:p>
          <a:p>
            <a:pPr lvl="0" indent="-342900">
              <a:spcBef>
                <a:spcPts val="525"/>
              </a:spcBef>
              <a:spcAft>
                <a:spcPts val="525"/>
              </a:spcAft>
              <a:buSzPts val="1000"/>
              <a:buBlip>
                <a:blip r:embed="rId2"/>
              </a:buBlip>
            </a:pPr>
            <a:r>
              <a:rPr lang="lv-LV" sz="5600" dirty="0">
                <a:solidFill>
                  <a:srgbClr val="000000"/>
                </a:solidFill>
                <a:latin typeface="Times New Roman" panose="02020603050405020304" pitchFamily="18" charset="0"/>
                <a:ea typeface="Times New Roman"/>
                <a:cs typeface="Times New Roman" panose="02020603050405020304" pitchFamily="18" charset="0"/>
              </a:rPr>
              <a:t>Ejot pastaigā, salasi dabas materiālus, pēc tam no tiem izveido gleznu.</a:t>
            </a:r>
            <a:endParaRPr lang="lv-LV" sz="5600" dirty="0">
              <a:latin typeface="Times New Roman" panose="02020603050405020304" pitchFamily="18" charset="0"/>
              <a:ea typeface="Times New Roman"/>
              <a:cs typeface="Times New Roman" panose="02020603050405020304" pitchFamily="18" charset="0"/>
            </a:endParaRPr>
          </a:p>
          <a:p>
            <a:pPr lvl="0" indent="-342900">
              <a:spcBef>
                <a:spcPts val="525"/>
              </a:spcBef>
              <a:spcAft>
                <a:spcPts val="525"/>
              </a:spcAft>
              <a:buSzPts val="1000"/>
              <a:buBlip>
                <a:blip r:embed="rId2"/>
              </a:buBlip>
            </a:pPr>
            <a:r>
              <a:rPr lang="lv-LV" sz="5600" dirty="0">
                <a:solidFill>
                  <a:srgbClr val="000000"/>
                </a:solidFill>
                <a:latin typeface="Times New Roman" panose="02020603050405020304" pitchFamily="18" charset="0"/>
                <a:ea typeface="Times New Roman"/>
                <a:cs typeface="Times New Roman" panose="02020603050405020304" pitchFamily="18" charset="0"/>
              </a:rPr>
              <a:t>Izveido apģērbu vai aksesuāru no dabas materiāliem, nofotografējies ar to un foto sūti savai skolotājai.</a:t>
            </a:r>
            <a:endParaRPr lang="lv-LV" sz="5600" dirty="0">
              <a:latin typeface="Times New Roman" panose="02020603050405020304" pitchFamily="18" charset="0"/>
              <a:ea typeface="Times New Roman"/>
              <a:cs typeface="Times New Roman" panose="02020603050405020304" pitchFamily="18" charset="0"/>
            </a:endParaRPr>
          </a:p>
          <a:p>
            <a:pPr>
              <a:lnSpc>
                <a:spcPct val="115000"/>
              </a:lnSpc>
              <a:spcAft>
                <a:spcPts val="1000"/>
              </a:spcAft>
            </a:pPr>
            <a:r>
              <a:rPr lang="lv-LV" dirty="0">
                <a:latin typeface="Times New Roman"/>
                <a:ea typeface="Calibri"/>
                <a:cs typeface="Times New Roman"/>
              </a:rPr>
              <a:t> </a:t>
            </a:r>
            <a:endParaRPr lang="lv-LV" sz="1800" dirty="0">
              <a:latin typeface="Calibri"/>
              <a:ea typeface="Calibri"/>
              <a:cs typeface="Times New Roman"/>
            </a:endParaRPr>
          </a:p>
          <a:p>
            <a:endParaRPr lang="lv-LV" dirty="0"/>
          </a:p>
        </p:txBody>
      </p:sp>
    </p:spTree>
    <p:extLst>
      <p:ext uri="{BB962C8B-B14F-4D97-AF65-F5344CB8AC3E}">
        <p14:creationId xmlns:p14="http://schemas.microsoft.com/office/powerpoint/2010/main" val="149299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1043608" y="836712"/>
            <a:ext cx="7488832" cy="4556119"/>
          </a:xfrm>
          <a:prstGeom prst="rect">
            <a:avLst/>
          </a:prstGeom>
        </p:spPr>
        <p:txBody>
          <a:bodyPr wrap="square">
            <a:spAutoFit/>
          </a:bodyPr>
          <a:lstStyle/>
          <a:p>
            <a:pPr>
              <a:lnSpc>
                <a:spcPct val="115000"/>
              </a:lnSpc>
              <a:spcAft>
                <a:spcPts val="1000"/>
              </a:spcAft>
            </a:pPr>
            <a:r>
              <a:rPr lang="lv-LV" dirty="0">
                <a:highlight>
                  <a:srgbClr val="FFFF00"/>
                </a:highlight>
                <a:latin typeface="Times New Roman" panose="02020603050405020304" pitchFamily="18" charset="0"/>
                <a:ea typeface="Calibri"/>
                <a:cs typeface="Times New Roman" panose="02020603050405020304" pitchFamily="18" charset="0"/>
              </a:rPr>
              <a:t>2</a:t>
            </a:r>
            <a:r>
              <a:rPr lang="lv-LV" dirty="0">
                <a:latin typeface="Times New Roman" panose="02020603050405020304" pitchFamily="18" charset="0"/>
                <a:ea typeface="Calibri"/>
                <a:cs typeface="Times New Roman" panose="02020603050405020304" pitchFamily="18" charset="0"/>
              </a:rPr>
              <a:t>. </a:t>
            </a:r>
            <a:r>
              <a:rPr lang="lv-LV" b="1" dirty="0" err="1">
                <a:solidFill>
                  <a:srgbClr val="4F6228"/>
                </a:solidFill>
                <a:latin typeface="Times New Roman" panose="02020603050405020304" pitchFamily="18" charset="0"/>
                <a:ea typeface="Calibri"/>
                <a:cs typeface="Times New Roman" panose="02020603050405020304" pitchFamily="18" charset="0"/>
              </a:rPr>
              <a:t>Velo</a:t>
            </a:r>
            <a:r>
              <a:rPr lang="lv-LV" b="1" dirty="0">
                <a:solidFill>
                  <a:srgbClr val="4F6228"/>
                </a:solidFill>
                <a:latin typeface="Times New Roman" panose="02020603050405020304" pitchFamily="18" charset="0"/>
                <a:ea typeface="Calibri"/>
                <a:cs typeface="Times New Roman" panose="02020603050405020304" pitchFamily="18" charset="0"/>
              </a:rPr>
              <a:t> novietnei būt</a:t>
            </a:r>
            <a:endParaRPr lang="lv-LV"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lv-LV" dirty="0">
                <a:latin typeface="Times New Roman" panose="02020603050405020304" pitchFamily="18" charset="0"/>
                <a:ea typeface="Calibri"/>
                <a:cs typeface="Times New Roman" panose="02020603050405020304" pitchFamily="18" charset="0"/>
              </a:rPr>
              <a:t>9. klase tomēr veidos laukumu velo novietnei, tāpēc </a:t>
            </a:r>
            <a:r>
              <a:rPr lang="lv-LV" dirty="0" err="1">
                <a:latin typeface="Times New Roman" panose="02020603050405020304" pitchFamily="18" charset="0"/>
                <a:ea typeface="Calibri"/>
                <a:cs typeface="Times New Roman" panose="02020603050405020304" pitchFamily="18" charset="0"/>
              </a:rPr>
              <a:t>ikviens,nesot</a:t>
            </a:r>
            <a:r>
              <a:rPr lang="lv-LV" dirty="0">
                <a:latin typeface="Times New Roman" panose="02020603050405020304" pitchFamily="18" charset="0"/>
                <a:ea typeface="Calibri"/>
                <a:cs typeface="Times New Roman" panose="02020603050405020304" pitchFamily="18" charset="0"/>
              </a:rPr>
              <a:t> </a:t>
            </a:r>
            <a:r>
              <a:rPr lang="lv-LV">
                <a:latin typeface="Times New Roman" panose="02020603050405020304" pitchFamily="18" charset="0"/>
                <a:ea typeface="Calibri"/>
                <a:cs typeface="Times New Roman" panose="02020603050405020304" pitchFamily="18" charset="0"/>
              </a:rPr>
              <a:t>nodot grāmatas, </a:t>
            </a:r>
            <a:r>
              <a:rPr lang="lv-LV" dirty="0">
                <a:latin typeface="Times New Roman" panose="02020603050405020304" pitchFamily="18" charset="0"/>
                <a:ea typeface="Calibri"/>
                <a:cs typeface="Times New Roman" panose="02020603050405020304" pitchFamily="18" charset="0"/>
              </a:rPr>
              <a:t>ir aicināts atnest arī akmeni (tam gan vajadzētu būt vismaz 30-40 cm diametrā, tā kā tas  vairāk attiecas uz tiem skolēniem, kuri ierodas ar auto).</a:t>
            </a:r>
          </a:p>
          <a:p>
            <a:pPr>
              <a:lnSpc>
                <a:spcPct val="115000"/>
              </a:lnSpc>
              <a:spcAft>
                <a:spcPts val="1000"/>
              </a:spcAft>
            </a:pPr>
            <a:r>
              <a:rPr lang="lv-LV" dirty="0">
                <a:latin typeface="Times New Roman" panose="02020603050405020304" pitchFamily="18" charset="0"/>
                <a:ea typeface="Calibri"/>
                <a:cs typeface="Times New Roman" panose="02020603050405020304" pitchFamily="18" charset="0"/>
              </a:rPr>
              <a:t> Ja Tev ir šāda iespēja- Tu vari savu akmeni personificēt, veidojot uz tā zīmējumu, kuram ir jābūt veidotam ar  krāsām, kuras nenoskalojas, tā kā guašas vai akvarelis nederēs.  Līdz ar to laukumā, kas tiks veidots, atradīsies akmens, kura dizaina autors var būt kāds no jums.</a:t>
            </a:r>
          </a:p>
          <a:p>
            <a:pPr>
              <a:lnSpc>
                <a:spcPct val="115000"/>
              </a:lnSpc>
              <a:spcAft>
                <a:spcPts val="1000"/>
              </a:spcAft>
            </a:pPr>
            <a:r>
              <a:rPr lang="lv-LV" dirty="0">
                <a:latin typeface="Times New Roman" panose="02020603050405020304" pitchFamily="18" charset="0"/>
                <a:ea typeface="Calibri"/>
                <a:cs typeface="Times New Roman" panose="02020603050405020304" pitchFamily="18" charset="0"/>
              </a:rPr>
              <a:t> </a:t>
            </a:r>
          </a:p>
          <a:p>
            <a:pPr>
              <a:lnSpc>
                <a:spcPct val="115000"/>
              </a:lnSpc>
              <a:spcAft>
                <a:spcPts val="1000"/>
              </a:spcAft>
            </a:pPr>
            <a:r>
              <a:rPr lang="lv-LV" dirty="0">
                <a:highlight>
                  <a:srgbClr val="FFFF00"/>
                </a:highlight>
                <a:latin typeface="Times New Roman" panose="02020603050405020304" pitchFamily="18" charset="0"/>
                <a:ea typeface="Calibri"/>
                <a:cs typeface="Times New Roman" panose="02020603050405020304" pitchFamily="18" charset="0"/>
              </a:rPr>
              <a:t>3</a:t>
            </a:r>
            <a:r>
              <a:rPr lang="lv-LV" dirty="0">
                <a:latin typeface="Times New Roman" panose="02020603050405020304" pitchFamily="18" charset="0"/>
                <a:ea typeface="Calibri"/>
                <a:cs typeface="Times New Roman" panose="02020603050405020304" pitchFamily="18" charset="0"/>
              </a:rPr>
              <a:t>. </a:t>
            </a:r>
            <a:r>
              <a:rPr lang="lv-LV" b="1" dirty="0">
                <a:solidFill>
                  <a:srgbClr val="4F6228"/>
                </a:solidFill>
                <a:latin typeface="Times New Roman" panose="02020603050405020304" pitchFamily="18" charset="0"/>
                <a:ea typeface="Calibri"/>
                <a:cs typeface="Times New Roman" panose="02020603050405020304" pitchFamily="18" charset="0"/>
              </a:rPr>
              <a:t>Ja gribas kaut ko radīt no tā, ko vairs nevajag.</a:t>
            </a:r>
            <a:endParaRPr lang="lv-LV"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lv-LV" u="sng" dirty="0">
                <a:solidFill>
                  <a:srgbClr val="0000FF"/>
                </a:solidFill>
                <a:latin typeface="Times New Roman" panose="02020603050405020304" pitchFamily="18" charset="0"/>
                <a:ea typeface="Calibri"/>
                <a:cs typeface="Times New Roman" panose="02020603050405020304" pitchFamily="18" charset="0"/>
                <a:hlinkClick r:id="rId2"/>
              </a:rPr>
              <a:t>http://www.zalajosta.lv/lv/zali-domajosi-cilveki-dalas-idejas-ka-no-otrreizejiem-materialiem-izgatavot-praktiskas-lietas</a:t>
            </a:r>
            <a:endParaRPr lang="lv-LV"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8325305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37</TotalTime>
  <Words>552</Words>
  <Application>Microsoft Office PowerPoint</Application>
  <PresentationFormat>Slaidrāde ekrānā (4:3)</PresentationFormat>
  <Paragraphs>75</Paragraphs>
  <Slides>6</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6</vt:i4>
      </vt:variant>
    </vt:vector>
  </HeadingPairs>
  <TitlesOfParts>
    <vt:vector size="11" baseType="lpstr">
      <vt:lpstr>Calibri</vt:lpstr>
      <vt:lpstr>Century Gothic</vt:lpstr>
      <vt:lpstr>Times New Roman</vt:lpstr>
      <vt:lpstr>Wingdings 2</vt:lpstr>
      <vt:lpstr>Austin</vt:lpstr>
      <vt:lpstr>PowerPoint prezentācija</vt:lpstr>
      <vt:lpstr>Pirmdiena</vt:lpstr>
      <vt:lpstr>Otrdiena, trešdiena</vt:lpstr>
      <vt:lpstr>Ceturtdiena</vt:lpstr>
      <vt:lpstr>Akcijas un pasākumi, kuros ikviens var brīvprātīgi piedalīties: </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IZM</dc:creator>
  <cp:lastModifiedBy>Inita</cp:lastModifiedBy>
  <cp:revision>5</cp:revision>
  <dcterms:created xsi:type="dcterms:W3CDTF">2020-05-26T07:00:26Z</dcterms:created>
  <dcterms:modified xsi:type="dcterms:W3CDTF">2020-05-26T07:58:15Z</dcterms:modified>
</cp:coreProperties>
</file>